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2"/>
      </p:cViewPr>
      <p:guideLst>
        <p:guide orient="horz" pos="2112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Nesting Structures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previously mentioned, there are no limits to how much nesting can happen.</a:t>
            </a:r>
          </a:p>
          <a:p>
            <a:r>
              <a:rPr lang="en-US" dirty="0"/>
              <a:t>Here we see a list of dictionaries of dictionaries, to represent an event calendar.</a:t>
            </a:r>
          </a:p>
          <a:p>
            <a:r>
              <a:rPr lang="en-US" dirty="0"/>
              <a:t>Instead of processing this list with a for loop, we can chain list indexing and dictionary access to lookup specific elements.</a:t>
            </a:r>
          </a:p>
          <a:p>
            <a:r>
              <a:rPr lang="en-US" dirty="0"/>
              <a:t>As our nested structures grow more complex, it becomes more and more important to understand the nature of the data to learn to navigate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785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this point, we've learned about 7 different types.</a:t>
            </a:r>
          </a:p>
          <a:p>
            <a:r>
              <a:rPr lang="en-US" dirty="0"/>
              <a:t>The 5 primitive types are Integer, Float, Boolean, String, and None.</a:t>
            </a:r>
          </a:p>
          <a:p>
            <a:r>
              <a:rPr lang="en-US" dirty="0"/>
              <a:t>The 2 composite types we've seen so far are Lists and Dictionaries.</a:t>
            </a:r>
          </a:p>
          <a:p>
            <a:r>
              <a:rPr lang="en-US" dirty="0"/>
              <a:t>These 2 new composite types are special because they are composed of other types.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61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actually many more composite types in Python.</a:t>
            </a:r>
          </a:p>
          <a:p>
            <a:r>
              <a:rPr lang="en-US" dirty="0"/>
              <a:t>In fact, there are even ways to create entirely new primitive and composite types.</a:t>
            </a:r>
          </a:p>
          <a:p>
            <a:r>
              <a:rPr lang="en-US" dirty="0"/>
              <a:t>But for now, we'll stick to these basic 7 types.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20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lists, we learned that composite types had subtypes.</a:t>
            </a:r>
          </a:p>
          <a:p>
            <a:r>
              <a:rPr lang="en-US" dirty="0"/>
              <a:t>For example, you could have a List of Integers.</a:t>
            </a:r>
          </a:p>
          <a:p>
            <a:r>
              <a:rPr lang="en-US" dirty="0"/>
              <a:t>Dictionaries have multiple subtypes, one for each key and one for each value. </a:t>
            </a:r>
          </a:p>
          <a:p>
            <a:r>
              <a:rPr lang="en-US" dirty="0"/>
              <a:t>For example, you could have a dictionary that maps String Keys to Float values.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96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use composite types as subtypes.</a:t>
            </a:r>
          </a:p>
          <a:p>
            <a:r>
              <a:rPr lang="en-US" dirty="0"/>
              <a:t>In other words, you can have lists of dictionaries or dictionaries of lists or even lists of lists.</a:t>
            </a:r>
          </a:p>
          <a:p>
            <a:r>
              <a:rPr lang="en-US" dirty="0"/>
              <a:t>There are no practical limits to how many times you can nest composite types.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80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us look at a concrete example.</a:t>
            </a:r>
          </a:p>
          <a:p>
            <a:r>
              <a:rPr lang="en-US" dirty="0"/>
              <a:t>Shown here is a list of dictionaries.</a:t>
            </a:r>
          </a:p>
          <a:p>
            <a:r>
              <a:rPr lang="en-US" dirty="0"/>
              <a:t>Each dictionary is being used as a Record with the same keys; these dictionaries can therefore represent a bunch of animals.</a:t>
            </a:r>
          </a:p>
          <a:p>
            <a:r>
              <a:rPr lang="en-US" dirty="0"/>
              <a:t>The subtype of the list is dictionary.</a:t>
            </a:r>
          </a:p>
          <a:p>
            <a:r>
              <a:rPr lang="en-US" dirty="0"/>
              <a:t>The keys of those dictionaries are all strings, and the values are either strings or integers.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76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quickly understand the structure of a complex nested structure, we find it useful to model the memory.</a:t>
            </a:r>
          </a:p>
          <a:p>
            <a:r>
              <a:rPr lang="en-US" dirty="0"/>
              <a:t>In the diagram below, we see that we have a list of dictionaries, where the named keys map to different types.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87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process this complex nested data's structure, you have to stay aware of where you are.</a:t>
            </a:r>
          </a:p>
          <a:p>
            <a:r>
              <a:rPr lang="en-US" dirty="0"/>
              <a:t>This is similar to needing to navigate a maze.</a:t>
            </a:r>
          </a:p>
          <a:p>
            <a:r>
              <a:rPr lang="en-US" dirty="0"/>
              <a:t>Consider a list of dictionaries like the one shown before.</a:t>
            </a:r>
          </a:p>
          <a:p>
            <a:r>
              <a:rPr lang="en-US" dirty="0"/>
              <a:t>If we wanted to print the name of each animal, we would first need to process them a list using a For loop.</a:t>
            </a:r>
          </a:p>
          <a:p>
            <a:r>
              <a:rPr lang="en-US" dirty="0"/>
              <a:t>Then, we can process an individual dictionary.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13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see a dictionary that is composed of dictionaries.</a:t>
            </a:r>
          </a:p>
          <a:p>
            <a:r>
              <a:rPr lang="en-US" dirty="0"/>
              <a:t>When we access these nested dictionaries, we use square brackets chained together.</a:t>
            </a:r>
          </a:p>
          <a:p>
            <a:r>
              <a:rPr lang="en-US" dirty="0"/>
              <a:t>The expressions on the right access various elements of the dictionary.</a:t>
            </a:r>
          </a:p>
          <a:p>
            <a:r>
              <a:rPr lang="en-US" dirty="0"/>
              <a:t>Nesting dictionaries is an excellent way to cluster information.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20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Nesting Structures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88CE8FB-BBEF-49A8-8EE1-7973EDA8D5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20">
        <p159:morph option="byObject"/>
      </p:transition>
    </mc:Choice>
    <mc:Fallback xmlns="">
      <p:transition spd="slow" advTm="24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17A5B-A80A-4E50-95D9-EE2EDC5C1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of Nesting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6BDE38-689F-4616-B21B-F138AE5A83BB}"/>
              </a:ext>
            </a:extLst>
          </p:cNvPr>
          <p:cNvSpPr/>
          <p:nvPr/>
        </p:nvSpPr>
        <p:spPr>
          <a:xfrm>
            <a:off x="1143000" y="1563825"/>
            <a:ext cx="937403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events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"Python Class"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"Date"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"Day"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"Thursday"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"Start"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9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"End"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11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}},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"Dinner Date"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"Date"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"Day"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"Friday"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"Start"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6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"End"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8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}},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"Doctor Appointment"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"Date"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"Day"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"Monday"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"Start"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11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"End"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12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}}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CF2237-2DC8-4F00-94F5-88AEB08905BC}"/>
              </a:ext>
            </a:extLst>
          </p:cNvPr>
          <p:cNvSpPr/>
          <p:nvPr/>
        </p:nvSpPr>
        <p:spPr>
          <a:xfrm>
            <a:off x="6057900" y="1563825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events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][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808080"/>
                </a:solidFill>
                <a:latin typeface="Courier New" panose="02070309020205020404" pitchFamily="49" charset="0"/>
              </a:rPr>
              <a:t>'Doctor Appointment'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events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][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"Date"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808080"/>
                </a:solidFill>
                <a:latin typeface="Courier New" panose="02070309020205020404" pitchFamily="49" charset="0"/>
              </a:rPr>
              <a:t>'Day'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urier New" panose="02070309020205020404" pitchFamily="49" charset="0"/>
              </a:rPr>
              <a:t>'Thursday'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urier New" panose="02070309020205020404" pitchFamily="49" charset="0"/>
              </a:rPr>
              <a:t>'End'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11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latin typeface="Courier New" panose="02070309020205020404" pitchFamily="49" charset="0"/>
              </a:rPr>
              <a:t>'Start'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9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events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][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"Date"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][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"Start"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6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BC913B4-A0C0-4142-90A1-4E5E3EA197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6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4282">
        <p159:morph option="byObject"/>
      </p:transition>
    </mc:Choice>
    <mc:Fallback xmlns="">
      <p:transition spd="slow" advTm="342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88CAA-5CC8-47DF-AD5D-EFC7A57B7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Types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40C50-9D7B-465E-B01B-B65F80A688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Primitive Types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F64045-8E43-4FA2-B7CF-22BE85C90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Integer</a:t>
            </a:r>
          </a:p>
          <a:p>
            <a:r>
              <a:rPr lang="en-US" sz="3600" dirty="0"/>
              <a:t>Float</a:t>
            </a:r>
          </a:p>
          <a:p>
            <a:r>
              <a:rPr lang="en-US" sz="3600" dirty="0"/>
              <a:t>Boolean</a:t>
            </a:r>
          </a:p>
          <a:p>
            <a:r>
              <a:rPr lang="en-US" sz="3600" dirty="0"/>
              <a:t>String</a:t>
            </a:r>
          </a:p>
          <a:p>
            <a:r>
              <a:rPr lang="en-US" sz="3600" dirty="0"/>
              <a:t>None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7B89BB-6FF4-4F7F-B09E-4F0767EFF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Composite Types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40F05CC-5C4F-4E8E-AAFD-0039BC5831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List</a:t>
            </a:r>
          </a:p>
          <a:p>
            <a:r>
              <a:rPr lang="en-US" sz="3600" dirty="0"/>
              <a:t>Dictionary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3724E0C-076E-495F-9A49-731FF838C5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663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648">
        <p159:morph option="byObject"/>
      </p:transition>
    </mc:Choice>
    <mc:Fallback xmlns="">
      <p:transition spd="slow" advTm="246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88CAA-5CC8-47DF-AD5D-EFC7A57B7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Types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40C50-9D7B-465E-B01B-B65F80A688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Primitive Types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F64045-8E43-4FA2-B7CF-22BE85C90F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Integer</a:t>
            </a:r>
          </a:p>
          <a:p>
            <a:r>
              <a:rPr lang="en-US" sz="3600" dirty="0"/>
              <a:t>Float</a:t>
            </a:r>
          </a:p>
          <a:p>
            <a:r>
              <a:rPr lang="en-US" sz="3600" dirty="0"/>
              <a:t>Boolean</a:t>
            </a:r>
          </a:p>
          <a:p>
            <a:r>
              <a:rPr lang="en-US" sz="3600" dirty="0"/>
              <a:t>String</a:t>
            </a:r>
          </a:p>
          <a:p>
            <a:r>
              <a:rPr lang="en-US" sz="3600" dirty="0"/>
              <a:t>None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7B89BB-6FF4-4F7F-B09E-4F0767EFF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Composite Types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40F05CC-5C4F-4E8E-AAFD-0039BC5831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List</a:t>
            </a:r>
          </a:p>
          <a:p>
            <a:r>
              <a:rPr lang="en-US" sz="3600" dirty="0"/>
              <a:t>Dictionary</a:t>
            </a:r>
          </a:p>
          <a:p>
            <a:r>
              <a:rPr lang="en-US" sz="3600" dirty="0">
                <a:solidFill>
                  <a:srgbClr val="FF0000"/>
                </a:solidFill>
              </a:rPr>
              <a:t>Tuple</a:t>
            </a:r>
          </a:p>
          <a:p>
            <a:r>
              <a:rPr lang="en-US" sz="3600" dirty="0">
                <a:solidFill>
                  <a:srgbClr val="FF0000"/>
                </a:solidFill>
              </a:rPr>
              <a:t>Sets</a:t>
            </a:r>
          </a:p>
          <a:p>
            <a:r>
              <a:rPr lang="en-US" sz="3600" dirty="0">
                <a:solidFill>
                  <a:srgbClr val="FF0000"/>
                </a:solidFill>
              </a:rPr>
              <a:t>Classes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ED08707-A181-4DCD-9AF5-D2E68AD22A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971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9238">
        <p159:morph option="byObject"/>
      </p:transition>
    </mc:Choice>
    <mc:Fallback xmlns="">
      <p:transition spd="slow" advTm="192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B18EEBA-FFD6-40FC-94D4-B8D2D5249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in Types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05721E-F886-461D-9048-2CB8E457AE34}"/>
              </a:ext>
            </a:extLst>
          </p:cNvPr>
          <p:cNvSpPr/>
          <p:nvPr/>
        </p:nvSpPr>
        <p:spPr>
          <a:xfrm>
            <a:off x="1142999" y="1965960"/>
            <a:ext cx="8639355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prices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40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60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50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book_prices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"Harry Potter"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4.50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"War &amp; Peace"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8.75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"Good Omens"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12.50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2800" dirty="0"/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7902D5AC-499B-4D54-90A7-5D1E98A0DF2A}"/>
              </a:ext>
            </a:extLst>
          </p:cNvPr>
          <p:cNvSpPr/>
          <p:nvPr/>
        </p:nvSpPr>
        <p:spPr>
          <a:xfrm>
            <a:off x="2667718" y="2812865"/>
            <a:ext cx="2542637" cy="707366"/>
          </a:xfrm>
          <a:prstGeom prst="wedgeRoundRectCallout">
            <a:avLst>
              <a:gd name="adj1" fmla="val -12691"/>
              <a:gd name="adj2" fmla="val -9359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List of integers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BB8F5394-7B0B-4A97-8BEF-630FD03BC760}"/>
              </a:ext>
            </a:extLst>
          </p:cNvPr>
          <p:cNvSpPr/>
          <p:nvPr/>
        </p:nvSpPr>
        <p:spPr>
          <a:xfrm>
            <a:off x="3939036" y="5482365"/>
            <a:ext cx="2976832" cy="867685"/>
          </a:xfrm>
          <a:prstGeom prst="wedgeRoundRectCallout">
            <a:avLst>
              <a:gd name="adj1" fmla="val -15589"/>
              <a:gd name="adj2" fmla="val -9778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Dictionary of Strings to Floats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58E5771-82A4-4C41-AB7E-7E3E01D762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55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718">
        <p159:morph option="byObject"/>
      </p:transition>
    </mc:Choice>
    <mc:Fallback xmlns="">
      <p:transition spd="slow" advTm="227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D8A1F-ED1D-4A80-BAA3-AB55DC3B8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5B5C3-54A9-46C0-B8B3-82949CEE9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900" dirty="0"/>
              <a:t>List of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000" dirty="0"/>
              <a:t>List of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/>
              <a:t>Dictionary mapping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2400" dirty="0"/>
              <a:t>Strings to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2400" dirty="0"/>
              <a:t>List of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en-US" sz="2400" dirty="0"/>
              <a:t>Dictionary mapping</a:t>
            </a:r>
          </a:p>
          <a:p>
            <a:pPr lvl="5">
              <a:buClrTx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Integers to</a:t>
            </a:r>
          </a:p>
          <a:p>
            <a:pPr lvl="5">
              <a:buClrTx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List of</a:t>
            </a:r>
          </a:p>
          <a:p>
            <a:pPr lvl="6"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List of</a:t>
            </a:r>
          </a:p>
          <a:p>
            <a:pPr lvl="7">
              <a:buClrTx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Dictionary mapping</a:t>
            </a:r>
          </a:p>
          <a:p>
            <a:pPr lvl="8">
              <a:buClrTx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</a:rPr>
              <a:t>Strings to</a:t>
            </a:r>
          </a:p>
          <a:p>
            <a:pPr lvl="8">
              <a:buClrTx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</a:rPr>
              <a:t>List of</a:t>
            </a:r>
          </a:p>
          <a:p>
            <a:pPr lvl="8">
              <a:buClrTx/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</a:rPr>
              <a:t>…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36B435C-B3D5-4AE6-8B51-341010B35A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41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7870">
        <p159:morph option="byObject"/>
      </p:transition>
    </mc:Choice>
    <mc:Fallback xmlns="">
      <p:transition spd="slow" advTm="178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5712E-624B-4F49-B8C0-0B8570269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Literals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ED8CE2-6E20-4BD2-8A13-91884E6E05D7}"/>
              </a:ext>
            </a:extLst>
          </p:cNvPr>
          <p:cNvSpPr/>
          <p:nvPr/>
        </p:nvSpPr>
        <p:spPr>
          <a:xfrm>
            <a:off x="1143000" y="2752635"/>
            <a:ext cx="98755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 {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17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},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"Tigger"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},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800" dirty="0" err="1">
                <a:solidFill>
                  <a:srgbClr val="008000"/>
                </a:solidFill>
                <a:latin typeface="Courier New" panose="02070309020205020404" pitchFamily="49" charset="0"/>
              </a:rPr>
              <a:t>Wrex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9F73993-E2CC-4519-A5A4-B01585DB4F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94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773">
        <p159:morph option="byObject"/>
      </p:transition>
    </mc:Choice>
    <mc:Fallback xmlns="">
      <p:transition spd="slow" advTm="267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22A10-D19A-4A6E-8D31-B0C84EFB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Representative Element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1C940C-0BEB-41AD-806B-D7618135CD56}"/>
              </a:ext>
            </a:extLst>
          </p:cNvPr>
          <p:cNvSpPr/>
          <p:nvPr/>
        </p:nvSpPr>
        <p:spPr>
          <a:xfrm>
            <a:off x="1143000" y="1734719"/>
            <a:ext cx="98755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 {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17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},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"Tigger"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},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800" dirty="0" err="1">
                <a:solidFill>
                  <a:srgbClr val="008000"/>
                </a:solidFill>
                <a:latin typeface="Courier New" panose="02070309020205020404" pitchFamily="49" charset="0"/>
              </a:rPr>
              <a:t>Wrex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7A010F0-EF49-44CA-A4D2-83A0ECF0FC15}"/>
              </a:ext>
            </a:extLst>
          </p:cNvPr>
          <p:cNvGrpSpPr/>
          <p:nvPr/>
        </p:nvGrpSpPr>
        <p:grpSpPr>
          <a:xfrm>
            <a:off x="2362776" y="4297161"/>
            <a:ext cx="7435968" cy="1618891"/>
            <a:chOff x="1362975" y="4382219"/>
            <a:chExt cx="7435968" cy="1618891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0D8CE2E-DF4F-4C1A-8862-1C277967B7FF}"/>
                </a:ext>
              </a:extLst>
            </p:cNvPr>
            <p:cNvSpPr/>
            <p:nvPr/>
          </p:nvSpPr>
          <p:spPr>
            <a:xfrm>
              <a:off x="1362975" y="4382219"/>
              <a:ext cx="1380226" cy="534838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List of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FB00440D-97FD-47C6-85EA-15F3FF011535}"/>
                </a:ext>
              </a:extLst>
            </p:cNvPr>
            <p:cNvSpPr/>
            <p:nvPr/>
          </p:nvSpPr>
          <p:spPr>
            <a:xfrm>
              <a:off x="3587726" y="4382219"/>
              <a:ext cx="4986067" cy="534838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{  "Name",       "Age",      "Big?"  }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D2E0012-B737-40E5-8007-152310A99BA4}"/>
                </a:ext>
              </a:extLst>
            </p:cNvPr>
            <p:cNvSpPr/>
            <p:nvPr/>
          </p:nvSpPr>
          <p:spPr>
            <a:xfrm>
              <a:off x="3792749" y="5466272"/>
              <a:ext cx="1380226" cy="534838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String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D2080DE-229A-4C82-B16D-52E78D946011}"/>
                </a:ext>
              </a:extLst>
            </p:cNvPr>
            <p:cNvSpPr/>
            <p:nvPr/>
          </p:nvSpPr>
          <p:spPr>
            <a:xfrm>
              <a:off x="5549662" y="5466272"/>
              <a:ext cx="1380226" cy="534838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Integer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56A6433-6965-4212-886C-5D26BFA8B96C}"/>
                </a:ext>
              </a:extLst>
            </p:cNvPr>
            <p:cNvSpPr/>
            <p:nvPr/>
          </p:nvSpPr>
          <p:spPr>
            <a:xfrm>
              <a:off x="7193567" y="5466272"/>
              <a:ext cx="1605376" cy="534838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Boolean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18867A8-50C3-4023-AB00-1C236BF01092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>
              <a:off x="2743201" y="4649638"/>
              <a:ext cx="844525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57E8D68-7176-4DAD-9118-6DAABBC51CC4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>
              <a:off x="4482862" y="4917057"/>
              <a:ext cx="0" cy="549215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5DD88446-6B9D-4C36-9268-D7F54038AA23}"/>
                </a:ext>
              </a:extLst>
            </p:cNvPr>
            <p:cNvCxnSpPr>
              <a:cxnSpLocks/>
            </p:cNvCxnSpPr>
            <p:nvPr/>
          </p:nvCxnSpPr>
          <p:spPr>
            <a:xfrm>
              <a:off x="6188018" y="4917057"/>
              <a:ext cx="0" cy="549215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8570BE9-E56E-4EE4-B81C-5A92631ABC01}"/>
                </a:ext>
              </a:extLst>
            </p:cNvPr>
            <p:cNvCxnSpPr>
              <a:cxnSpLocks/>
            </p:cNvCxnSpPr>
            <p:nvPr/>
          </p:nvCxnSpPr>
          <p:spPr>
            <a:xfrm>
              <a:off x="7496357" y="4917057"/>
              <a:ext cx="0" cy="549215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2AD3D0A-3D83-4E53-9CF2-688BFA9E56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9796">
        <p159:morph option="byObject"/>
      </p:transition>
    </mc:Choice>
    <mc:Fallback xmlns="">
      <p:transition spd="slow" advTm="197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956C5-8670-4E01-88AA-6A489FAF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Nested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B65258-1513-4A9C-94B7-58A8780CA20B}"/>
              </a:ext>
            </a:extLst>
          </p:cNvPr>
          <p:cNvSpPr/>
          <p:nvPr/>
        </p:nvSpPr>
        <p:spPr>
          <a:xfrm>
            <a:off x="1143000" y="1720840"/>
            <a:ext cx="987552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animals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17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},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"Tigger"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12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},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dirty="0" err="1">
                <a:solidFill>
                  <a:srgbClr val="008000"/>
                </a:solidFill>
                <a:latin typeface="Courier New" panose="02070309020205020404" pitchFamily="49" charset="0"/>
              </a:rPr>
              <a:t>Wrex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animal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animals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	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animal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])</a:t>
            </a:r>
            <a:endParaRPr lang="en-US" sz="24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5A1CE801-93D1-4C98-A664-6437BBBCD740}"/>
              </a:ext>
            </a:extLst>
          </p:cNvPr>
          <p:cNvSpPr/>
          <p:nvPr/>
        </p:nvSpPr>
        <p:spPr>
          <a:xfrm>
            <a:off x="6297283" y="3968151"/>
            <a:ext cx="2881222" cy="603849"/>
          </a:xfrm>
          <a:prstGeom prst="wedgeRoundRectCallout">
            <a:avLst>
              <a:gd name="adj1" fmla="val -79516"/>
              <a:gd name="adj2" fmla="val 2250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1) process as list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D1A14FA3-1650-4806-BAA6-FB8C45EBECEC}"/>
              </a:ext>
            </a:extLst>
          </p:cNvPr>
          <p:cNvSpPr/>
          <p:nvPr/>
        </p:nvSpPr>
        <p:spPr>
          <a:xfrm>
            <a:off x="2274498" y="5344009"/>
            <a:ext cx="3625970" cy="746240"/>
          </a:xfrm>
          <a:prstGeom prst="wedgeRoundRectCallout">
            <a:avLst>
              <a:gd name="adj1" fmla="val -22419"/>
              <a:gd name="adj2" fmla="val -9772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2) process individual dictionary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E97D406-AA20-477E-8ACE-D9E6CBCF3E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29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1495">
        <p159:morph option="byObject"/>
      </p:transition>
    </mc:Choice>
    <mc:Fallback xmlns="">
      <p:transition spd="slow" advTm="314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7B56A-A3BA-4029-8421-60224AF88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Dictionaries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FFA690-7912-4D77-BD3A-9FDB92CA1909}"/>
              </a:ext>
            </a:extLst>
          </p:cNvPr>
          <p:cNvSpPr/>
          <p:nvPr/>
        </p:nvSpPr>
        <p:spPr>
          <a:xfrm>
            <a:off x="1142999" y="1965960"/>
            <a:ext cx="722462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event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"Name"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"Solar Eclipse Party"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"Attendees"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403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"Date"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"Month"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"April"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"Day"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"Year"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2024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event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"Date"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][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"Month"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sz="4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105A3672-80AA-4563-A9A4-403764898DD8}"/>
              </a:ext>
            </a:extLst>
          </p:cNvPr>
          <p:cNvSpPr/>
          <p:nvPr/>
        </p:nvSpPr>
        <p:spPr>
          <a:xfrm>
            <a:off x="7263441" y="3352801"/>
            <a:ext cx="2398143" cy="805132"/>
          </a:xfrm>
          <a:prstGeom prst="wedgeRoundRectCallout">
            <a:avLst>
              <a:gd name="adj1" fmla="val -122991"/>
              <a:gd name="adj2" fmla="val -4892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Nested dictionaries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791BE633-DD86-477F-AD34-B90C4191B4DC}"/>
              </a:ext>
            </a:extLst>
          </p:cNvPr>
          <p:cNvSpPr/>
          <p:nvPr/>
        </p:nvSpPr>
        <p:spPr>
          <a:xfrm>
            <a:off x="7168550" y="5142208"/>
            <a:ext cx="2803586" cy="805132"/>
          </a:xfrm>
          <a:prstGeom prst="wedgeRoundRectCallout">
            <a:avLst>
              <a:gd name="adj1" fmla="val -110580"/>
              <a:gd name="adj2" fmla="val 3464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Chained dictionary access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1E7D20F-E28B-4E74-8FD0-4361EC0277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715">
        <p159:morph option="byObject"/>
      </p:transition>
    </mc:Choice>
    <mc:Fallback xmlns="">
      <p:transition spd="slow" advTm="227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10610</TotalTime>
  <Words>1029</Words>
  <Application>Microsoft Office PowerPoint</Application>
  <PresentationFormat>Widescreen</PresentationFormat>
  <Paragraphs>164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Courier New</vt:lpstr>
      <vt:lpstr>Basis</vt:lpstr>
      <vt:lpstr>Nesting Structures</vt:lpstr>
      <vt:lpstr>The Types</vt:lpstr>
      <vt:lpstr>The Types</vt:lpstr>
      <vt:lpstr>Types in Types</vt:lpstr>
      <vt:lpstr>Nesting Types</vt:lpstr>
      <vt:lpstr>Nesting Literals</vt:lpstr>
      <vt:lpstr>A Representative Element</vt:lpstr>
      <vt:lpstr>Processing Nested Data</vt:lpstr>
      <vt:lpstr>Nested Dictionaries</vt:lpstr>
      <vt:lpstr>Layers of Nesting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403</cp:revision>
  <dcterms:created xsi:type="dcterms:W3CDTF">2017-06-09T19:25:05Z</dcterms:created>
  <dcterms:modified xsi:type="dcterms:W3CDTF">2018-01-06T19:42:09Z</dcterms:modified>
</cp:coreProperties>
</file>